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3" r:id="rId7"/>
    <p:sldId id="27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Format med tema 2 - dekorfär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7" autoAdjust="0"/>
    <p:restoredTop sz="94708" autoAdjust="0"/>
  </p:normalViewPr>
  <p:slideViewPr>
    <p:cSldViewPr snapToGrid="0">
      <p:cViewPr varScale="1">
        <p:scale>
          <a:sx n="94" d="100"/>
          <a:sy n="94" d="100"/>
        </p:scale>
        <p:origin x="8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7FDFA-3662-43F2-A71C-95A68DBCCB20}" type="datetimeFigureOut">
              <a:rPr lang="sv-SE" smtClean="0"/>
              <a:t>2019-09-16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EB41-1C38-45EE-AF9C-BDCE86429F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646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3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2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4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7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2/24/2019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2/24/2019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81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2/24/2019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0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2/24/2019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8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2/24/2019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2/24/2019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0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2/24/2019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1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varmlandsrotter.s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7C1E79-28BA-4B7C-8F60-9673A4A5F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5400" b="1" dirty="0">
                <a:latin typeface="Batang" panose="02030600000101010101" pitchFamily="18" charset="-127"/>
                <a:ea typeface="Batang" panose="02030600000101010101" pitchFamily="18" charset="-127"/>
              </a:rPr>
              <a:t>Släktforskning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945F89D-D505-4DC4-B1D7-9E45F43A34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solidFill>
                  <a:schemeClr val="tx1"/>
                </a:solidFill>
              </a:rPr>
              <a:t>Hur börjar jag?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C3390D6-35FD-4332-A716-B46DC5C16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1564">
            <a:off x="8612077" y="612315"/>
            <a:ext cx="2619375" cy="172402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599C5A9-6434-4F8A-9815-89518C063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0389">
            <a:off x="1023283" y="903288"/>
            <a:ext cx="2514600" cy="16002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D3FC564-D828-4D64-AD75-001277510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6999">
            <a:off x="1438275" y="4124982"/>
            <a:ext cx="2600325" cy="14668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CC6932B-5C72-454D-AC53-CDF1FDEC4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79044">
            <a:off x="9117698" y="3439286"/>
            <a:ext cx="1913817" cy="2341751"/>
          </a:xfrm>
          <a:prstGeom prst="rect">
            <a:avLst/>
          </a:prstGeom>
        </p:spPr>
      </p:pic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FDD2B03B-FB64-42A1-860D-0332D785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Värmlands</a:t>
            </a:r>
            <a:r>
              <a:rPr lang="en-US" dirty="0"/>
              <a:t> </a:t>
            </a:r>
            <a:r>
              <a:rPr lang="en-US" dirty="0" err="1"/>
              <a:t>Släktforskarförening</a:t>
            </a:r>
            <a:endParaRPr lang="en-US" dirty="0"/>
          </a:p>
          <a:p>
            <a:r>
              <a:rPr lang="en-US" dirty="0"/>
              <a:t>September 2019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F47111C6-40B8-4FD2-8FBD-1EF8EB00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8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2035884C-A998-446A-B78D-F61F3C09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45"/>
            <a:ext cx="10515600" cy="906627"/>
          </a:xfrm>
        </p:spPr>
        <p:txBody>
          <a:bodyPr/>
          <a:lstStyle/>
          <a:p>
            <a:r>
              <a:rPr lang="sv-SE" sz="5400" b="1" dirty="0">
                <a:latin typeface="Batang" panose="02030600000101010101" pitchFamily="18" charset="-127"/>
                <a:ea typeface="Batang" panose="02030600000101010101" pitchFamily="18" charset="-127"/>
              </a:rPr>
              <a:t>Vår verksamhet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46D564D-A258-46ED-BDAB-97DBE5D2C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772"/>
            <a:ext cx="10515600" cy="4978784"/>
          </a:xfrm>
        </p:spPr>
        <p:txBody>
          <a:bodyPr>
            <a:normAutofit fontScale="85000" lnSpcReduction="20000"/>
          </a:bodyPr>
          <a:lstStyle/>
          <a:p>
            <a:r>
              <a:rPr lang="sv-SE" sz="3000" dirty="0"/>
              <a:t>Bildades 1983</a:t>
            </a:r>
          </a:p>
          <a:p>
            <a:r>
              <a:rPr lang="sv-SE" sz="3000" dirty="0"/>
              <a:t>Cirka 1500 medlemmar</a:t>
            </a:r>
          </a:p>
          <a:p>
            <a:r>
              <a:rPr lang="sv-SE" sz="3000" dirty="0"/>
              <a:t>Föreningens säte är i Karlstad</a:t>
            </a:r>
          </a:p>
          <a:p>
            <a:r>
              <a:rPr lang="sv-SE" sz="3000" dirty="0"/>
              <a:t>Lokalgrupper i Arvika, Säffle, Kristinehamn, Sunne, Grums, Hagfors och Filipstad</a:t>
            </a:r>
          </a:p>
          <a:p>
            <a:r>
              <a:rPr lang="sv-SE" sz="3000" dirty="0"/>
              <a:t>Programverksamhet med intressanta föreläsare </a:t>
            </a:r>
          </a:p>
          <a:p>
            <a:r>
              <a:rPr lang="sv-SE" sz="3000" dirty="0"/>
              <a:t>Forskarhjälp </a:t>
            </a:r>
          </a:p>
          <a:p>
            <a:r>
              <a:rPr lang="sv-SE" sz="3000" dirty="0"/>
              <a:t>Sockenombud med lokal kännedom om socknen</a:t>
            </a:r>
          </a:p>
          <a:p>
            <a:r>
              <a:rPr lang="sv-SE" sz="3000" dirty="0"/>
              <a:t>Medlemsträffar och medlemsresor</a:t>
            </a:r>
          </a:p>
          <a:p>
            <a:r>
              <a:rPr lang="sv-SE" sz="3000" dirty="0"/>
              <a:t>Medverkan vid arrangemang runt om i länet </a:t>
            </a:r>
            <a:r>
              <a:rPr lang="sv-SE" sz="3000" dirty="0" err="1"/>
              <a:t>t.ex</a:t>
            </a:r>
            <a:r>
              <a:rPr lang="sv-SE" sz="3000" dirty="0"/>
              <a:t> Bibliotek, Hembygdsgårdar m.m.</a:t>
            </a:r>
          </a:p>
          <a:p>
            <a:r>
              <a:rPr lang="sv-SE" sz="3000" dirty="0"/>
              <a:t>Tidningar från andra föreningar och organisationer, i forskarsalen på Arkivcentrum, </a:t>
            </a:r>
            <a:r>
              <a:rPr lang="sv-SE" sz="3000" dirty="0" err="1"/>
              <a:t>Hööksgatan</a:t>
            </a:r>
            <a:r>
              <a:rPr lang="sv-SE" sz="3000" dirty="0"/>
              <a:t> i Karlstad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E09E993-CF7A-4338-B245-FC6656A9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10F44B6-EBBF-4FC1-AEBB-6F7521A0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3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916E1B5-EC61-4E84-A142-6B172343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5400" b="1" dirty="0">
                <a:latin typeface="Batang" panose="02030600000101010101" pitchFamily="18" charset="-127"/>
                <a:ea typeface="Batang" panose="02030600000101010101" pitchFamily="18" charset="-127"/>
              </a:rPr>
              <a:t>Medlemstidningen </a:t>
            </a:r>
            <a:r>
              <a:rPr lang="sv-SE" sz="5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VärmlandsAnor</a:t>
            </a:r>
            <a:r>
              <a:rPr lang="sv-SE" sz="5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FD8E30-CF43-487C-8AFF-DC3CC4769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4 nummer per år </a:t>
            </a:r>
          </a:p>
          <a:p>
            <a:r>
              <a:rPr lang="sv-SE" dirty="0"/>
              <a:t>Artiklar om släkter och händelser </a:t>
            </a:r>
          </a:p>
          <a:p>
            <a:r>
              <a:rPr lang="sv-SE" dirty="0"/>
              <a:t>Nyheter i släktforskningen</a:t>
            </a:r>
          </a:p>
          <a:p>
            <a:r>
              <a:rPr lang="sv-SE" dirty="0"/>
              <a:t>Reportage från aktiviteter och annan information</a:t>
            </a:r>
            <a:br>
              <a:rPr lang="sv-SE" dirty="0"/>
            </a:br>
            <a:r>
              <a:rPr lang="sv-SE" dirty="0"/>
              <a:t> om föreningen</a:t>
            </a:r>
          </a:p>
          <a:p>
            <a:r>
              <a:rPr lang="sv-SE" dirty="0"/>
              <a:t>Antavlor, vanligen två per nummer </a:t>
            </a:r>
          </a:p>
          <a:p>
            <a:r>
              <a:rPr lang="sv-SE" dirty="0"/>
              <a:t>Recensioner av aktuell litteratur </a:t>
            </a:r>
          </a:p>
        </p:txBody>
      </p:sp>
      <p:pic>
        <p:nvPicPr>
          <p:cNvPr id="4" name="Bildobjekt 3" descr="vanor.JPG">
            <a:extLst>
              <a:ext uri="{FF2B5EF4-FFF2-40B4-BE49-F238E27FC236}">
                <a16:creationId xmlns:a16="http://schemas.microsoft.com/office/drawing/2014/main" id="{F1AE927E-655C-441A-A6FE-1160385820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1584">
            <a:off x="8584055" y="1792153"/>
            <a:ext cx="2627313" cy="3589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D25BB75-30E7-4B78-B904-6B96F1D2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82A9A2C-0AD8-4865-B541-938AB4CB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85C421-02D9-4D75-BBBF-2AE0F0FD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69" y="37607"/>
            <a:ext cx="10515600" cy="1325563"/>
          </a:xfrm>
        </p:spPr>
        <p:txBody>
          <a:bodyPr/>
          <a:lstStyle/>
          <a:p>
            <a:r>
              <a:rPr lang="sv-SE" sz="4900" b="1" dirty="0">
                <a:latin typeface="Batang" panose="02030600000101010101" pitchFamily="18" charset="-127"/>
                <a:ea typeface="Batang" panose="02030600000101010101" pitchFamily="18" charset="-127"/>
              </a:rPr>
              <a:t>Hemsidan </a:t>
            </a:r>
            <a:r>
              <a:rPr lang="sv-SE" sz="49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VärmlandsRötter</a:t>
            </a:r>
            <a:r>
              <a:rPr lang="sv-SE" sz="49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1EA5A8-B988-4F8B-B4A4-0303BD18F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69" y="1684091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sv-SE" altLang="sv-SE" sz="7000" dirty="0">
                <a:hlinkClick r:id="rId2"/>
              </a:rPr>
              <a:t>varmlandsrotter.se</a:t>
            </a:r>
            <a:endParaRPr lang="sv-SE" altLang="sv-SE" sz="7000" dirty="0"/>
          </a:p>
          <a:p>
            <a:pPr>
              <a:lnSpc>
                <a:spcPct val="110000"/>
              </a:lnSpc>
              <a:defRPr/>
            </a:pPr>
            <a:r>
              <a:rPr lang="sv-SE" altLang="sv-SE" sz="7000" dirty="0"/>
              <a:t>Information om föreningen  </a:t>
            </a:r>
          </a:p>
          <a:p>
            <a:pPr>
              <a:lnSpc>
                <a:spcPct val="110000"/>
              </a:lnSpc>
              <a:defRPr/>
            </a:pPr>
            <a:r>
              <a:rPr lang="sv-SE" altLang="sv-SE" sz="7000" dirty="0"/>
              <a:t>Aktuella aktiviteter och nyheter</a:t>
            </a:r>
          </a:p>
          <a:p>
            <a:pPr>
              <a:lnSpc>
                <a:spcPct val="110000"/>
              </a:lnSpc>
              <a:defRPr/>
            </a:pPr>
            <a:r>
              <a:rPr lang="sv-SE" altLang="sv-SE" sz="7000" dirty="0"/>
              <a:t>Material att ladda ner, t.ex. äldre</a:t>
            </a:r>
            <a:br>
              <a:rPr lang="sv-SE" altLang="sv-SE" sz="7000" dirty="0"/>
            </a:br>
            <a:r>
              <a:rPr lang="sv-SE" altLang="sv-SE" sz="7000" dirty="0"/>
              <a:t>exemplar av vår tidning</a:t>
            </a:r>
          </a:p>
          <a:p>
            <a:pPr>
              <a:lnSpc>
                <a:spcPct val="110000"/>
              </a:lnSpc>
              <a:defRPr/>
            </a:pPr>
            <a:r>
              <a:rPr lang="sv-SE" altLang="sv-SE" sz="7000" dirty="0"/>
              <a:t>Sockenbeskrivningar för våra 101 socknar med </a:t>
            </a:r>
            <a:br>
              <a:rPr lang="sv-SE" altLang="sv-SE" sz="7000" dirty="0"/>
            </a:br>
            <a:r>
              <a:rPr lang="sv-SE" altLang="sv-SE" sz="7000" dirty="0"/>
              <a:t>geografi, historia ortsregister, kyrka, kyrkböcker m.m.</a:t>
            </a:r>
          </a:p>
          <a:p>
            <a:pPr>
              <a:lnSpc>
                <a:spcPct val="110000"/>
              </a:lnSpc>
              <a:defRPr/>
            </a:pPr>
            <a:r>
              <a:rPr lang="sv-SE" altLang="sv-SE" sz="7000" dirty="0"/>
              <a:t>och mycket mera…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2C71A1A-6F09-4898-96EC-DD5B4A692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4518">
            <a:off x="6382045" y="1224424"/>
            <a:ext cx="5661852" cy="3244577"/>
          </a:xfrm>
          <a:prstGeom prst="rect">
            <a:avLst/>
          </a:prstGeo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A29831-5306-439D-8A51-F1F01F7A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5D6F5E97-4084-4960-AEB4-9D5DC9CA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7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CA780D-3C2D-437C-A72E-4896BF52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36059"/>
          </a:xfrm>
        </p:spPr>
        <p:txBody>
          <a:bodyPr/>
          <a:lstStyle/>
          <a:p>
            <a:r>
              <a:rPr lang="sv-SE" b="1" dirty="0">
                <a:latin typeface="Batang" panose="02030600000101010101" pitchFamily="18" charset="-127"/>
                <a:ea typeface="Batang" panose="02030600000101010101" pitchFamily="18" charset="-127"/>
              </a:rPr>
              <a:t>Facebooksida</a:t>
            </a:r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B8067AF-558C-4161-ACEC-5B468343810D}"/>
              </a:ext>
            </a:extLst>
          </p:cNvPr>
          <p:cNvSpPr txBox="1">
            <a:spLocks/>
          </p:cNvSpPr>
          <p:nvPr/>
        </p:nvSpPr>
        <p:spPr>
          <a:xfrm>
            <a:off x="691055" y="387478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Föreningsinformation</a:t>
            </a:r>
          </a:p>
          <a:p>
            <a:r>
              <a:rPr lang="sv-SE" dirty="0"/>
              <a:t>Evenemangstips</a:t>
            </a:r>
          </a:p>
          <a:p>
            <a:r>
              <a:rPr lang="sv-SE" dirty="0"/>
              <a:t>Hjälp från gruppen i släktforskarfrågor</a:t>
            </a:r>
          </a:p>
          <a:p>
            <a:r>
              <a:rPr lang="sv-SE" dirty="0"/>
              <a:t>Diskussioner</a:t>
            </a:r>
          </a:p>
          <a:p>
            <a:r>
              <a:rPr lang="sv-SE" dirty="0"/>
              <a:t>m.m.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396E9B3-A528-40D3-823B-671C2C71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7DDA6FC-4985-4B6E-B417-8979C788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DBB0A6A-E9F4-4D09-B4A2-9537D3E5C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31" y="986984"/>
            <a:ext cx="8158130" cy="288780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BEF1D1B-8275-4B16-9E3C-E5471DD9C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641" y="654555"/>
            <a:ext cx="3267234" cy="495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9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24F30A-43DC-4B5B-ABC1-D2DEB722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21" y="323083"/>
            <a:ext cx="10515600" cy="1325563"/>
          </a:xfrm>
        </p:spPr>
        <p:txBody>
          <a:bodyPr/>
          <a:lstStyle/>
          <a:p>
            <a:r>
              <a:rPr lang="sv-SE" sz="4900" b="1" dirty="0">
                <a:latin typeface="Batang" panose="02030600000101010101" pitchFamily="18" charset="-127"/>
                <a:ea typeface="Batang" panose="02030600000101010101" pitchFamily="18" charset="-127"/>
              </a:rPr>
              <a:t>Välkommen att bli medlem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A9F0AF-619D-47B0-A811-D5EFCACC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253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v-SE" altLang="sv-SE" dirty="0"/>
              <a:t>Medlemsavgift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  <a:t>Ordinarie medlem   170 kr/år    Familjemedlem	 60 kr/år</a:t>
            </a:r>
          </a:p>
          <a:p>
            <a:pPr>
              <a:spcBef>
                <a:spcPct val="0"/>
              </a:spcBef>
              <a:buFontTx/>
              <a:buNone/>
            </a:pPr>
            <a:endParaRPr lang="sv-SE" altLang="sv-SE" dirty="0"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  <a:t>Fyll i ansökningsformuläret som finns på vår hemsida</a:t>
            </a:r>
          </a:p>
          <a:p>
            <a:pPr>
              <a:spcBef>
                <a:spcPct val="0"/>
              </a:spcBef>
            </a:pPr>
            <a: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  <a:t>Skicka ett e-mail till: </a:t>
            </a:r>
            <a:r>
              <a:rPr lang="sv-SE" dirty="0"/>
              <a:t>medlem@varmlandsrotter.se</a:t>
            </a:r>
            <a:endParaRPr lang="sv-SE" altLang="sv-SE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  <a:t>Skriv ett brev/vykort med namn och adressuppgifter och skicka till:</a:t>
            </a:r>
            <a:b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altLang="sv-SE" dirty="0"/>
              <a:t>Värmlands Släktforskarförening</a:t>
            </a:r>
            <a:br>
              <a:rPr lang="sv-SE" altLang="sv-SE" b="1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  <a:t>c/o Elisabeth Björkman</a:t>
            </a:r>
            <a:b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altLang="sv-SE" dirty="0" err="1">
                <a:ea typeface="Times New Roman" panose="02020603050405020304" pitchFamily="18" charset="0"/>
                <a:cs typeface="Calibri" panose="020F0502020204030204" pitchFamily="34" charset="0"/>
              </a:rPr>
              <a:t>Önnerud</a:t>
            </a:r>
            <a: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  <a:t> 161</a:t>
            </a:r>
          </a:p>
          <a:p>
            <a:pPr marL="0" indent="0">
              <a:spcBef>
                <a:spcPct val="0"/>
              </a:spcBef>
              <a:buNone/>
            </a:pPr>
            <a:r>
              <a:rPr lang="sv-SE" altLang="sv-SE" dirty="0">
                <a:ea typeface="Times New Roman" panose="02020603050405020304" pitchFamily="18" charset="0"/>
                <a:cs typeface="Calibri" panose="020F0502020204030204" pitchFamily="34" charset="0"/>
              </a:rPr>
              <a:t>   655 91 Karlstad</a:t>
            </a:r>
          </a:p>
          <a:p>
            <a:pPr>
              <a:spcBef>
                <a:spcPct val="0"/>
              </a:spcBef>
            </a:pP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84650DE-4B8C-4BA6-836C-67006629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75607BC-B271-499B-AF01-8425A59A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2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96C59543-2D49-436F-9B17-83CD6A4610BB}"/>
              </a:ext>
            </a:extLst>
          </p:cNvPr>
          <p:cNvCxnSpPr>
            <a:cxnSpLocks/>
          </p:cNvCxnSpPr>
          <p:nvPr/>
        </p:nvCxnSpPr>
        <p:spPr>
          <a:xfrm>
            <a:off x="525517" y="1849821"/>
            <a:ext cx="10689021" cy="18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199EAC2D-A364-4AA6-A90E-04BECF174B9A}"/>
              </a:ext>
            </a:extLst>
          </p:cNvPr>
          <p:cNvCxnSpPr/>
          <p:nvPr/>
        </p:nvCxnSpPr>
        <p:spPr>
          <a:xfrm>
            <a:off x="1292772" y="1849821"/>
            <a:ext cx="0" cy="15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96BE3980-966C-45B0-99E6-B8C12EBC66A9}"/>
              </a:ext>
            </a:extLst>
          </p:cNvPr>
          <p:cNvSpPr txBox="1"/>
          <p:nvPr/>
        </p:nvSpPr>
        <p:spPr>
          <a:xfrm>
            <a:off x="680571" y="3464940"/>
            <a:ext cx="1608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Cirka 1520 </a:t>
            </a:r>
          </a:p>
          <a:p>
            <a:r>
              <a:rPr lang="sv-SE" b="1" dirty="0"/>
              <a:t>Gustav Vasa </a:t>
            </a:r>
          </a:p>
          <a:p>
            <a:r>
              <a:rPr lang="sv-SE" b="1" dirty="0"/>
              <a:t>Indrivning av skatter från befolkningen 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3DEB3246-EB87-418A-8394-0BDA9E8D5D62}"/>
              </a:ext>
            </a:extLst>
          </p:cNvPr>
          <p:cNvCxnSpPr>
            <a:cxnSpLocks/>
          </p:cNvCxnSpPr>
          <p:nvPr/>
        </p:nvCxnSpPr>
        <p:spPr>
          <a:xfrm>
            <a:off x="2885089" y="1849821"/>
            <a:ext cx="0" cy="2596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17B6AE7E-F0F2-4F24-BFAA-74D97B05D5B3}"/>
              </a:ext>
            </a:extLst>
          </p:cNvPr>
          <p:cNvSpPr txBox="1"/>
          <p:nvPr/>
        </p:nvSpPr>
        <p:spPr>
          <a:xfrm>
            <a:off x="2338583" y="4536995"/>
            <a:ext cx="1935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Cirka 1640 </a:t>
            </a:r>
          </a:p>
          <a:p>
            <a:r>
              <a:rPr lang="sv-SE" b="1" dirty="0"/>
              <a:t>Mantalslängder börjar användas för skatteindrivning</a:t>
            </a:r>
          </a:p>
        </p:txBody>
      </p:sp>
      <p:sp>
        <p:nvSpPr>
          <p:cNvPr id="14" name="Rubrik 13">
            <a:extLst>
              <a:ext uri="{FF2B5EF4-FFF2-40B4-BE49-F238E27FC236}">
                <a16:creationId xmlns:a16="http://schemas.microsoft.com/office/drawing/2014/main" id="{747FE437-CE54-4331-A88D-ADDCEF48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7" y="254888"/>
            <a:ext cx="10058400" cy="1142989"/>
          </a:xfrm>
        </p:spPr>
        <p:txBody>
          <a:bodyPr>
            <a:normAutofit/>
          </a:bodyPr>
          <a:lstStyle/>
          <a:p>
            <a:r>
              <a:rPr lang="sv-SE" sz="5400" b="1" dirty="0">
                <a:latin typeface="Batang" panose="02030600000101010101" pitchFamily="18" charset="-127"/>
                <a:ea typeface="Batang" panose="02030600000101010101" pitchFamily="18" charset="-127"/>
              </a:rPr>
              <a:t>Viktiga årtal i släktforskning</a:t>
            </a:r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77185F3D-FF3A-49BD-8E34-DC9670F705A9}"/>
              </a:ext>
            </a:extLst>
          </p:cNvPr>
          <p:cNvCxnSpPr>
            <a:cxnSpLocks/>
          </p:cNvCxnSpPr>
          <p:nvPr/>
        </p:nvCxnSpPr>
        <p:spPr>
          <a:xfrm>
            <a:off x="4629808" y="1905000"/>
            <a:ext cx="0" cy="1284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0C425E3D-E7F1-4364-A076-79DD01EE96E2}"/>
              </a:ext>
            </a:extLst>
          </p:cNvPr>
          <p:cNvSpPr txBox="1"/>
          <p:nvPr/>
        </p:nvSpPr>
        <p:spPr>
          <a:xfrm>
            <a:off x="3943891" y="3193067"/>
            <a:ext cx="2012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Mitten av 1700-talet fram till 1895</a:t>
            </a:r>
          </a:p>
          <a:p>
            <a:r>
              <a:rPr lang="sv-SE" b="1" dirty="0"/>
              <a:t>Husförhörslängder</a:t>
            </a:r>
          </a:p>
          <a:p>
            <a:r>
              <a:rPr lang="sv-SE" b="1" dirty="0"/>
              <a:t>och övriga kyrkoböcker</a:t>
            </a:r>
          </a:p>
        </p:txBody>
      </p: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6A3D4590-790C-410A-81E4-30083BE4F41B}"/>
              </a:ext>
            </a:extLst>
          </p:cNvPr>
          <p:cNvCxnSpPr>
            <a:cxnSpLocks/>
          </p:cNvCxnSpPr>
          <p:nvPr/>
        </p:nvCxnSpPr>
        <p:spPr>
          <a:xfrm>
            <a:off x="6311462" y="1884548"/>
            <a:ext cx="0" cy="2800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textruta 19">
            <a:extLst>
              <a:ext uri="{FF2B5EF4-FFF2-40B4-BE49-F238E27FC236}">
                <a16:creationId xmlns:a16="http://schemas.microsoft.com/office/drawing/2014/main" id="{EFD0A377-C5C2-4EF1-8AFF-EBAB9EDAD019}"/>
              </a:ext>
            </a:extLst>
          </p:cNvPr>
          <p:cNvSpPr txBox="1"/>
          <p:nvPr/>
        </p:nvSpPr>
        <p:spPr>
          <a:xfrm>
            <a:off x="5554717" y="4685279"/>
            <a:ext cx="2414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Runt sekelskiftet 1800</a:t>
            </a:r>
          </a:p>
          <a:p>
            <a:r>
              <a:rPr lang="sv-SE" b="1" dirty="0"/>
              <a:t>Ändrat skrivsätt från tyska stilen till nuvarande stil </a:t>
            </a:r>
          </a:p>
        </p:txBody>
      </p: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3346CF23-EBCE-4B64-BA86-EFC53A699E77}"/>
              </a:ext>
            </a:extLst>
          </p:cNvPr>
          <p:cNvCxnSpPr>
            <a:cxnSpLocks/>
          </p:cNvCxnSpPr>
          <p:nvPr/>
        </p:nvCxnSpPr>
        <p:spPr>
          <a:xfrm>
            <a:off x="7898537" y="1868619"/>
            <a:ext cx="0" cy="1406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3BF06244-3D38-46C4-96FD-B37C2B0184A0}"/>
              </a:ext>
            </a:extLst>
          </p:cNvPr>
          <p:cNvSpPr txBox="1"/>
          <p:nvPr/>
        </p:nvSpPr>
        <p:spPr>
          <a:xfrm>
            <a:off x="7192057" y="3182575"/>
            <a:ext cx="2190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1895 -  cirka 1948</a:t>
            </a:r>
          </a:p>
          <a:p>
            <a:r>
              <a:rPr lang="sv-SE" b="1" dirty="0"/>
              <a:t>Församlingsböcker</a:t>
            </a:r>
          </a:p>
          <a:p>
            <a:r>
              <a:rPr lang="sv-SE" b="1" dirty="0"/>
              <a:t>Övrig folkbokföring </a:t>
            </a:r>
          </a:p>
          <a:p>
            <a:r>
              <a:rPr lang="sv-SE" b="1" dirty="0"/>
              <a:t>Sekretessregel  70 år  </a:t>
            </a:r>
          </a:p>
        </p:txBody>
      </p: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CFC9C87E-C02B-464E-BC93-CB0372C84A06}"/>
              </a:ext>
            </a:extLst>
          </p:cNvPr>
          <p:cNvCxnSpPr>
            <a:cxnSpLocks/>
          </p:cNvCxnSpPr>
          <p:nvPr/>
        </p:nvCxnSpPr>
        <p:spPr>
          <a:xfrm>
            <a:off x="9785144" y="1871247"/>
            <a:ext cx="0" cy="26657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textruta 33">
            <a:extLst>
              <a:ext uri="{FF2B5EF4-FFF2-40B4-BE49-F238E27FC236}">
                <a16:creationId xmlns:a16="http://schemas.microsoft.com/office/drawing/2014/main" id="{9F0ACE43-2E2A-4CBA-AD60-E399E8E00D1E}"/>
              </a:ext>
            </a:extLst>
          </p:cNvPr>
          <p:cNvSpPr txBox="1"/>
          <p:nvPr/>
        </p:nvSpPr>
        <p:spPr>
          <a:xfrm>
            <a:off x="9185093" y="4670395"/>
            <a:ext cx="202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1860  -  1900-talet</a:t>
            </a:r>
          </a:p>
          <a:p>
            <a:r>
              <a:rPr lang="sv-SE" b="1" dirty="0"/>
              <a:t>Folkräkningar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6A51C14-7488-4179-90C9-6B8E9C1F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7404E4-6DF3-4393-A18E-7F872481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8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7C1E79-28BA-4B7C-8F60-9673A4A5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286407"/>
            <a:ext cx="10162464" cy="754118"/>
          </a:xfrm>
        </p:spPr>
        <p:txBody>
          <a:bodyPr>
            <a:noAutofit/>
          </a:bodyPr>
          <a:lstStyle/>
          <a:p>
            <a:pPr algn="l"/>
            <a:r>
              <a:rPr lang="sv-SE" sz="5400" b="1" dirty="0">
                <a:latin typeface="Batang" panose="02030600000101010101" pitchFamily="18" charset="-127"/>
                <a:ea typeface="Batang" panose="02030600000101010101" pitchFamily="18" charset="-127"/>
              </a:rPr>
              <a:t>Inventera vad som redan finns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50337C5A-4985-4535-9078-ECFCB919C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481029"/>
              </p:ext>
            </p:extLst>
          </p:nvPr>
        </p:nvGraphicFramePr>
        <p:xfrm>
          <a:off x="400433" y="1350287"/>
          <a:ext cx="10977316" cy="4632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7062">
                  <a:extLst>
                    <a:ext uri="{9D8B030D-6E8A-4147-A177-3AD203B41FA5}">
                      <a16:colId xmlns:a16="http://schemas.microsoft.com/office/drawing/2014/main" val="2400214017"/>
                    </a:ext>
                  </a:extLst>
                </a:gridCol>
                <a:gridCol w="5650254">
                  <a:extLst>
                    <a:ext uri="{9D8B030D-6E8A-4147-A177-3AD203B41FA5}">
                      <a16:colId xmlns:a16="http://schemas.microsoft.com/office/drawing/2014/main" val="358385757"/>
                    </a:ext>
                  </a:extLst>
                </a:gridCol>
              </a:tblGrid>
              <a:tr h="20766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400" dirty="0"/>
                        <a:t>Skriv ned vad du redan vet om dina anfäder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400" dirty="0"/>
                        <a:t>Skriv ned minnen även om de verkar suddiga och oklara</a:t>
                      </a:r>
                      <a:endParaRPr lang="sv-SE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400" dirty="0"/>
                        <a:t>Titta i byrålådor, på vinden osv.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400" dirty="0"/>
                        <a:t>Samla ihop brev, foton, dagböcker, vykort, gamla biblar, betyg m.m.</a:t>
                      </a:r>
                    </a:p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531439"/>
                  </a:ext>
                </a:extLst>
              </a:tr>
              <a:tr h="25558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400" dirty="0"/>
                        <a:t>Prata med släktingar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400" dirty="0"/>
                        <a:t>Ta med ett album och låt släktingen berätta utifrån foton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400" dirty="0"/>
                        <a:t>Skriv ned anteckningar från samtalet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400" dirty="0"/>
                        <a:t>Ta reda på personuppgifter om mor och far samt mor- och/eller farföräldrar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400" dirty="0"/>
                        <a:t>Födelsetid och födelseförsamling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400" dirty="0"/>
                        <a:t>Dödsdatum och dödförsamling</a:t>
                      </a:r>
                    </a:p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80431"/>
                  </a:ext>
                </a:extLst>
              </a:tr>
            </a:tbl>
          </a:graphicData>
        </a:graphic>
      </p:graphicFrame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FB292FE-F159-4B02-816B-813B778A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A490A5E-C736-4D64-9394-DEFB14E3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2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D48F31-9CD9-46AD-A352-99F17DCC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 b="1" dirty="0">
                <a:latin typeface="Batang" panose="02030600000101010101" pitchFamily="18" charset="-127"/>
                <a:ea typeface="Batang" panose="02030600000101010101" pitchFamily="18" charset="-127"/>
              </a:rPr>
              <a:t>Så här kommer du igång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D023A4-390A-4CD5-8EB1-037B25877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Gå en kurs i släktforskning  - studieförbund som t. ex. Folkuniversitetet</a:t>
            </a:r>
          </a:p>
          <a:p>
            <a:r>
              <a:rPr lang="sv-SE" dirty="0"/>
              <a:t>Skaffa ett abonnemang på Internet där du når arkiven på egen dator t.ex.</a:t>
            </a:r>
          </a:p>
          <a:p>
            <a:pPr lvl="1"/>
            <a:r>
              <a:rPr lang="sv-SE" dirty="0"/>
              <a:t>Arkiv Digital - www.arkivdigital.se</a:t>
            </a:r>
          </a:p>
          <a:p>
            <a:pPr lvl="1"/>
            <a:r>
              <a:rPr lang="sv-SE" dirty="0"/>
              <a:t>Svensk Arkivinformation SVAR– www.riksarkivet.se</a:t>
            </a:r>
          </a:p>
          <a:p>
            <a:r>
              <a:rPr lang="sv-SE" dirty="0"/>
              <a:t>Forskarplatser finns även på biblioteken och Arkivcentrum i Karlstad</a:t>
            </a:r>
          </a:p>
          <a:p>
            <a:pPr marL="457200" lvl="1" indent="0">
              <a:buNone/>
            </a:pPr>
            <a:br>
              <a:rPr lang="sv-SE" dirty="0"/>
            </a:b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2887A0-2FD9-4111-B01D-7061C9ED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D20A6-2657-4052-A5DF-5C320898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1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23CB8EA-B333-4EB8-A9AB-7CAC903DF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593" y="1988288"/>
            <a:ext cx="7550814" cy="32173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CA40EA6-AFAF-4C31-AF1D-2286CD4E1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90" y="114913"/>
            <a:ext cx="10515600" cy="1325563"/>
          </a:xfrm>
        </p:spPr>
        <p:txBody>
          <a:bodyPr>
            <a:normAutofit/>
          </a:bodyPr>
          <a:lstStyle/>
          <a:p>
            <a:r>
              <a:rPr lang="sv-SE" sz="5400" b="1" dirty="0">
                <a:latin typeface="Batang" panose="02030600000101010101" pitchFamily="18" charset="-127"/>
                <a:ea typeface="Batang" panose="02030600000101010101" pitchFamily="18" charset="-127"/>
              </a:rPr>
              <a:t>Källor att starta med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C8B38B-B8C0-4D12-9132-A25AF132F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17" y="1652333"/>
            <a:ext cx="4506911" cy="4351338"/>
          </a:xfrm>
        </p:spPr>
        <p:txBody>
          <a:bodyPr/>
          <a:lstStyle/>
          <a:p>
            <a:pPr>
              <a:defRPr/>
            </a:pPr>
            <a:r>
              <a:rPr lang="sv-SE" dirty="0"/>
              <a:t>Kyrkböcker</a:t>
            </a:r>
          </a:p>
          <a:p>
            <a:pPr lvl="1">
              <a:defRPr/>
            </a:pPr>
            <a:r>
              <a:rPr lang="sv-SE" dirty="0"/>
              <a:t> Födelse- och dopbok</a:t>
            </a:r>
          </a:p>
          <a:p>
            <a:pPr lvl="1">
              <a:defRPr/>
            </a:pPr>
            <a:r>
              <a:rPr lang="sv-SE" dirty="0"/>
              <a:t> Husförhörslängd</a:t>
            </a:r>
          </a:p>
          <a:p>
            <a:pPr lvl="1">
              <a:defRPr/>
            </a:pPr>
            <a:r>
              <a:rPr lang="sv-SE" dirty="0"/>
              <a:t> Ut- och Inflyttningslängd</a:t>
            </a:r>
          </a:p>
          <a:p>
            <a:pPr lvl="1">
              <a:defRPr/>
            </a:pPr>
            <a:r>
              <a:rPr lang="sv-SE" dirty="0"/>
              <a:t> Lysnings- och vigselbok</a:t>
            </a:r>
          </a:p>
          <a:p>
            <a:pPr lvl="1">
              <a:defRPr/>
            </a:pPr>
            <a:r>
              <a:rPr lang="sv-SE" dirty="0"/>
              <a:t> Död- och begravningsbok</a:t>
            </a:r>
          </a:p>
          <a:p>
            <a:pPr>
              <a:defRPr/>
            </a:pPr>
            <a:r>
              <a:rPr lang="sv-SE" dirty="0"/>
              <a:t> Folkräkningar </a:t>
            </a:r>
          </a:p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2D985B9-7969-4BCF-B95E-A9A36307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DCCDE05-56DE-4857-BD6C-D2F18C65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9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A40EA6-AFAF-4C31-AF1D-2286CD4E1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10" y="65141"/>
            <a:ext cx="10515600" cy="1164569"/>
          </a:xfrm>
        </p:spPr>
        <p:txBody>
          <a:bodyPr>
            <a:normAutofit/>
          </a:bodyPr>
          <a:lstStyle/>
          <a:p>
            <a:r>
              <a:rPr lang="sv-SE" sz="5400" b="1" dirty="0">
                <a:latin typeface="Batang" panose="02030600000101010101" pitchFamily="18" charset="-127"/>
                <a:ea typeface="Batang" panose="02030600000101010101" pitchFamily="18" charset="-127"/>
              </a:rPr>
              <a:t>Källor för fördjupning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C8B38B-B8C0-4D12-9132-A25AF132F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37" y="1229710"/>
            <a:ext cx="3857822" cy="4351338"/>
          </a:xfrm>
        </p:spPr>
        <p:txBody>
          <a:bodyPr/>
          <a:lstStyle/>
          <a:p>
            <a:r>
              <a:rPr lang="sv-SE" dirty="0"/>
              <a:t>Domböcker </a:t>
            </a:r>
          </a:p>
          <a:p>
            <a:r>
              <a:rPr lang="sv-SE" dirty="0"/>
              <a:t>Generalmönsterrullor </a:t>
            </a:r>
          </a:p>
          <a:p>
            <a:r>
              <a:rPr lang="sv-SE" dirty="0"/>
              <a:t>Mantalslängder </a:t>
            </a:r>
          </a:p>
          <a:p>
            <a:r>
              <a:rPr lang="sv-SE" dirty="0"/>
              <a:t>Historiska kartor</a:t>
            </a:r>
          </a:p>
          <a:p>
            <a:r>
              <a:rPr lang="sv-SE" dirty="0"/>
              <a:t>Bouppteckningar</a:t>
            </a:r>
          </a:p>
          <a:p>
            <a:r>
              <a:rPr lang="sv-SE" dirty="0"/>
              <a:t>DNA-forskning</a:t>
            </a:r>
          </a:p>
          <a:p>
            <a:r>
              <a:rPr lang="sv-SE" dirty="0"/>
              <a:t>Speciella arkiv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3B6A5F5-39D0-4288-B80B-DFA4C70BF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960" y="1414134"/>
            <a:ext cx="7878652" cy="3042252"/>
          </a:xfrm>
          <a:prstGeom prst="rect">
            <a:avLst/>
          </a:prstGeo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25B138-847D-4906-9490-44E72F87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0992D76-454C-4C8F-AA35-1D92C1DA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8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8810EC-04BB-4366-B680-B223524C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 b="1" dirty="0">
                <a:latin typeface="Batang" panose="02030600000101010101" pitchFamily="18" charset="-127"/>
                <a:ea typeface="Batang" panose="02030600000101010101" pitchFamily="18" charset="-127"/>
              </a:rPr>
              <a:t>Några enkla råd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171CAB-EE94-467B-AAD4-717B30DE1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1460938"/>
            <a:ext cx="10515600" cy="4351337"/>
          </a:xfrm>
        </p:spPr>
        <p:txBody>
          <a:bodyPr>
            <a:normAutofit lnSpcReduction="10000"/>
          </a:bodyPr>
          <a:lstStyle/>
          <a:p>
            <a:r>
              <a:rPr lang="sv-SE" dirty="0"/>
              <a:t>Tänk efter vilket syfte du har med din släktforskning</a:t>
            </a:r>
          </a:p>
          <a:p>
            <a:pPr lvl="1"/>
            <a:r>
              <a:rPr lang="sv-SE" dirty="0"/>
              <a:t>Endast anfäder i rakt nedanstigande led</a:t>
            </a:r>
          </a:p>
          <a:p>
            <a:pPr lvl="1"/>
            <a:r>
              <a:rPr lang="sv-SE" dirty="0"/>
              <a:t>Hela biografin från födelse till död för din anfäder </a:t>
            </a:r>
          </a:p>
          <a:p>
            <a:pPr lvl="1"/>
            <a:r>
              <a:rPr lang="sv-SE" dirty="0"/>
              <a:t>Skall antavlan endast innehålla anfäder eller även deras syskon</a:t>
            </a:r>
          </a:p>
          <a:p>
            <a:r>
              <a:rPr lang="sv-SE" dirty="0"/>
              <a:t>Var källkritisk – är uppgiften rimlig </a:t>
            </a:r>
          </a:p>
          <a:p>
            <a:r>
              <a:rPr lang="sv-SE" dirty="0"/>
              <a:t>Anteckna framtagna uppgifter – ange källhänvisning</a:t>
            </a:r>
          </a:p>
          <a:p>
            <a:r>
              <a:rPr lang="sv-SE" dirty="0"/>
              <a:t>Ha inte för bråttom  - kolla gärna i flera källor t.ex. husförhör och födelsebok</a:t>
            </a:r>
          </a:p>
          <a:p>
            <a:r>
              <a:rPr lang="sv-SE" dirty="0"/>
              <a:t> Hur vill du arkivera och presentera ditt forskningsresultat – Släktforskningsprogram som t.ex. </a:t>
            </a:r>
            <a:r>
              <a:rPr lang="sv-SE" dirty="0" err="1"/>
              <a:t>MinSläkt</a:t>
            </a:r>
            <a:r>
              <a:rPr lang="sv-SE" dirty="0"/>
              <a:t>, </a:t>
            </a:r>
            <a:r>
              <a:rPr lang="sv-SE" dirty="0" err="1"/>
              <a:t>Genny</a:t>
            </a:r>
            <a:r>
              <a:rPr lang="sv-SE" dirty="0"/>
              <a:t>, </a:t>
            </a:r>
            <a:r>
              <a:rPr lang="sv-SE" dirty="0" err="1"/>
              <a:t>Disgen</a:t>
            </a:r>
            <a:r>
              <a:rPr lang="sv-SE" dirty="0"/>
              <a:t> m.fl.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3269539-CD69-44EB-83EF-F1546F28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DF2A8FA-5CF5-4B09-87FD-A41D1BE6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5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89E133-BA71-469C-A272-BB6172A0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09741"/>
          </a:xfrm>
        </p:spPr>
        <p:txBody>
          <a:bodyPr/>
          <a:lstStyle/>
          <a:p>
            <a:r>
              <a:rPr lang="sv-SE" dirty="0"/>
              <a:t>En stort antal släktforskarföreningar finns runt om i Sverige med lokala inriktningar</a:t>
            </a:r>
          </a:p>
          <a:p>
            <a:r>
              <a:rPr lang="sv-SE" dirty="0"/>
              <a:t>En del är anslutna till Sveriges Släktforskarförbund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6A8D3857-2367-4AD3-B9F5-912F8C19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5400" b="1" dirty="0">
                <a:latin typeface="Batang" panose="02030600000101010101" pitchFamily="18" charset="-127"/>
                <a:ea typeface="Batang" panose="02030600000101010101" pitchFamily="18" charset="-127"/>
              </a:rPr>
              <a:t>Gå med i en förening för att få råd och hjälp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B2F0CFF-F8E1-45C7-99B9-CBE1FFDCF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6916DA-216A-4552-92D8-4C1F2A37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5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4D89C1"/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520E79A-8DEA-4A0C-9A28-21B05D7308FB}"/>
              </a:ext>
            </a:extLst>
          </p:cNvPr>
          <p:cNvSpPr/>
          <p:nvPr/>
        </p:nvSpPr>
        <p:spPr>
          <a:xfrm>
            <a:off x="1998484" y="2627706"/>
            <a:ext cx="8793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  <a:t>Är en ideell förening vars ändamål är </a:t>
            </a:r>
            <a:b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</a:br>
            <a: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  <a:t>att stödja och stimulera intresset för </a:t>
            </a:r>
            <a:b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</a:br>
            <a: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  <a:t>släkt- och hembygdsforskning </a:t>
            </a:r>
            <a:b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</a:br>
            <a: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  <a:t>inom Värmland och förena dem </a:t>
            </a:r>
            <a:b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</a:br>
            <a:r>
              <a:rPr lang="sv-SE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Times New Roman" pitchFamily="18" charset="0"/>
                <a:cs typeface="Calibri" pitchFamily="34" charset="0"/>
              </a:rPr>
              <a:t>som delar detta intresse</a:t>
            </a:r>
            <a:endParaRPr lang="sv-SE" sz="3200" b="1" dirty="0">
              <a:latin typeface="Book Antiqua" panose="02040602050305030304" pitchFamily="18" charset="0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D91FE89-B04C-40BD-9B15-48E5CC0B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Värmlands Släktforskarförening September 2019</a:t>
            </a:r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3EED7C4-3BC3-4BBA-9093-4572F69D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Bildobjekt 1" descr="image002">
            <a:extLst>
              <a:ext uri="{FF2B5EF4-FFF2-40B4-BE49-F238E27FC236}">
                <a16:creationId xmlns:a16="http://schemas.microsoft.com/office/drawing/2014/main" id="{3C07B1E2-2E20-4D28-AC9A-F35369A83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79" y="293823"/>
            <a:ext cx="2905114" cy="233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62076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582</Words>
  <Application>Microsoft Office PowerPoint</Application>
  <PresentationFormat>Bredbild</PresentationFormat>
  <Paragraphs>135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Batang</vt:lpstr>
      <vt:lpstr>Arial</vt:lpstr>
      <vt:lpstr>Book Antiqua</vt:lpstr>
      <vt:lpstr>Calibri</vt:lpstr>
      <vt:lpstr>Calibri Light</vt:lpstr>
      <vt:lpstr>Wingdings 2</vt:lpstr>
      <vt:lpstr>HDOfficeLightV0</vt:lpstr>
      <vt:lpstr>Släktforskning</vt:lpstr>
      <vt:lpstr>Viktiga årtal i släktforskning</vt:lpstr>
      <vt:lpstr>Inventera vad som redan finns</vt:lpstr>
      <vt:lpstr>Så här kommer du igång</vt:lpstr>
      <vt:lpstr>Källor att starta med</vt:lpstr>
      <vt:lpstr>Källor för fördjupning</vt:lpstr>
      <vt:lpstr>Några enkla råd </vt:lpstr>
      <vt:lpstr>Gå med i en förening för att få råd och hjälp</vt:lpstr>
      <vt:lpstr>PowerPoint-presentation</vt:lpstr>
      <vt:lpstr>Vår verksamhet</vt:lpstr>
      <vt:lpstr>Medlemstidningen VärmlandsAnor </vt:lpstr>
      <vt:lpstr>Hemsidan VärmlandsRötter </vt:lpstr>
      <vt:lpstr>Facebooksida</vt:lpstr>
      <vt:lpstr>Välkommen att bli medlem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Släktforskning</dc:title>
  <dc:creator>Britt-Marie</dc:creator>
  <cp:lastModifiedBy>Britt-Marie</cp:lastModifiedBy>
  <cp:revision>27</cp:revision>
  <dcterms:created xsi:type="dcterms:W3CDTF">2017-12-15T16:11:58Z</dcterms:created>
  <dcterms:modified xsi:type="dcterms:W3CDTF">2019-09-16T13:02:27Z</dcterms:modified>
</cp:coreProperties>
</file>